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0" r:id="rId5"/>
    <p:sldMasterId id="214748366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47E605B-1557-436D-A3BE-BA802A2BD5CE}">
  <a:tblStyle styleId="{747E605B-1557-436D-A3BE-BA802A2BD5CE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42C583BB-BD27-4779-90CE-EC7E7CA0B5A6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slide" Target="slides/slide2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jpg>
</file>

<file path=ppt/media/image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jpg>
</file>

<file path=ppt/media/image33.png>
</file>

<file path=ppt/media/image34.png>
</file>

<file path=ppt/media/image35.png>
</file>

<file path=ppt/media/image36.png>
</file>

<file path=ppt/media/image37.png>
</file>

<file path=ppt/media/image38.gif>
</file>

<file path=ppt/media/image39.gif>
</file>

<file path=ppt/media/image40.gif>
</file>

<file path=ppt/media/image7.png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1782e37532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31782e3753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1782e37532_0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1782e3753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314fda3a384_3_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314fda3a384_3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fa9879427f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g2fa9879427f_0_10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3178907b18d_2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3178907b18d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178907b18d_2_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3178907b18d_2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14fda3a384_1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314fda3a38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fa9879427f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g2fa9879427f_0_20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30baca81880_2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30baca81880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30baca81880_2_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30baca81880_2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2f861eca9dc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2f861eca9d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3176ea98c4f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3176ea98c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14fda3a384_0_7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14fda3a384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So my subsystem involves the front end of our system, and I work directly with the radar devices and their communication with the computer.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Initially, a lot of time was spent troubleshooting the devices. There was a lot of back and forth with our sponsor, Nick, and he was extremely helpful at providing solutions and resources.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After the radars were up and running, we decided as a team to run both radars in </a:t>
            </a:r>
            <a:r>
              <a:rPr lang="en-US"/>
              <a:t>parallel</a:t>
            </a:r>
            <a:r>
              <a:rPr lang="en-US"/>
              <a:t>, both being flashed with respective programs.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One radar is flashed with the TI out-of-box binary that will represent the mouse position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other radar is flashed with a TI Gesture ML Binary that will represent the mouse actions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0baca81880_0_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30baca81880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Here’s an example of 3D scatter plot on the TI visualizer. Here, I am spinning my hand in front of the radar in clockwise and counterclockwise circles, and side to side. I apologize for the poor viewing conditions, for some reason the plot range was 10 meters in X Y and Z, and we are working at about a foot and a half in front of the radar, so its a bit squished. 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14fda3a384_0_9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314fda3a384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This is an example of the raw UART data output from the devices. They use a TLV, type-length-value encoding scheme, and per frame, a packet is sent which always consists of a 40-byte frame header and a variable number of TLV’s depending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-Radar outputs data using a type-length-value encoding scheme. Per frame (single set of data), a packet is sent which always consists of a 40-byte frame header, and a variable number of TLV’s depending on what was detected. Within the TLV’s exists data such as X, Y, Z, doppler, range, number of points, and elevation.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178907b18d_0_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178907b18d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Pointer Data: X, Y, Z, doppler, SNR, noise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Gesture Data: Weighted doppler, range, elevationMean, AzimuthMean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14fda3a384_3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14fda3a384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0baca81880_3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0baca81880_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Relationship Id="rId3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jpg"/><Relationship Id="rId3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3969582" y="2130425"/>
            <a:ext cx="4488617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124200" y="3886200"/>
            <a:ext cx="5333999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r"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2"/>
          <p:cNvSpPr txBox="1"/>
          <p:nvPr>
            <p:ph type="title"/>
          </p:nvPr>
        </p:nvSpPr>
        <p:spPr>
          <a:xfrm>
            <a:off x="457200" y="2900649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3"/>
          <p:cNvSpPr txBox="1"/>
          <p:nvPr>
            <p:ph type="title"/>
          </p:nvPr>
        </p:nvSpPr>
        <p:spPr>
          <a:xfrm>
            <a:off x="457200" y="1066968"/>
            <a:ext cx="3008400" cy="736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3"/>
          <p:cNvSpPr txBox="1"/>
          <p:nvPr>
            <p:ph idx="1" type="body"/>
          </p:nvPr>
        </p:nvSpPr>
        <p:spPr>
          <a:xfrm>
            <a:off x="3575050" y="1073720"/>
            <a:ext cx="5111700" cy="50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b="1" sz="28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84" name="Google Shape;84;p13"/>
          <p:cNvSpPr txBox="1"/>
          <p:nvPr>
            <p:ph idx="2" type="body"/>
          </p:nvPr>
        </p:nvSpPr>
        <p:spPr>
          <a:xfrm>
            <a:off x="457200" y="1803850"/>
            <a:ext cx="3008400" cy="43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85" name="Google Shape;85;p13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3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3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4"/>
          <p:cNvSpPr txBox="1"/>
          <p:nvPr>
            <p:ph type="title"/>
          </p:nvPr>
        </p:nvSpPr>
        <p:spPr>
          <a:xfrm>
            <a:off x="457200" y="1196430"/>
            <a:ext cx="25737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4"/>
          <p:cNvSpPr/>
          <p:nvPr>
            <p:ph idx="2" type="pic"/>
          </p:nvPr>
        </p:nvSpPr>
        <p:spPr>
          <a:xfrm>
            <a:off x="3200400" y="1196430"/>
            <a:ext cx="5486400" cy="4850400"/>
          </a:xfrm>
          <a:prstGeom prst="rect">
            <a:avLst/>
          </a:prstGeom>
          <a:noFill/>
          <a:ln>
            <a:noFill/>
          </a:ln>
        </p:spPr>
      </p:sp>
      <p:sp>
        <p:nvSpPr>
          <p:cNvPr id="91" name="Google Shape;91;p14"/>
          <p:cNvSpPr txBox="1"/>
          <p:nvPr>
            <p:ph idx="1" type="body"/>
          </p:nvPr>
        </p:nvSpPr>
        <p:spPr>
          <a:xfrm>
            <a:off x="457200" y="1768043"/>
            <a:ext cx="2573700" cy="42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92" name="Google Shape;92;p14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4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4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1049177"/>
            <a:ext cx="8229600" cy="8037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457200" y="2049270"/>
            <a:ext cx="8229600" cy="40768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DLCOE_logo_HWHT.png" id="23" name="Google Shape;23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0851" y="234146"/>
            <a:ext cx="2443865" cy="412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/>
          <p:nvPr>
            <p:ph idx="1" type="body"/>
          </p:nvPr>
        </p:nvSpPr>
        <p:spPr>
          <a:xfrm>
            <a:off x="457200" y="1975644"/>
            <a:ext cx="4038600" cy="41505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6" name="Google Shape;26;p4"/>
          <p:cNvSpPr txBox="1"/>
          <p:nvPr>
            <p:ph idx="2" type="body"/>
          </p:nvPr>
        </p:nvSpPr>
        <p:spPr>
          <a:xfrm>
            <a:off x="4648200" y="1975644"/>
            <a:ext cx="4038600" cy="41505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7" name="Google Shape;27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0" name="Google Shape;30;p4"/>
          <p:cNvSpPr txBox="1"/>
          <p:nvPr>
            <p:ph type="title"/>
          </p:nvPr>
        </p:nvSpPr>
        <p:spPr>
          <a:xfrm>
            <a:off x="457200" y="1049177"/>
            <a:ext cx="8229600" cy="8037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>
            <p:ph type="title"/>
          </p:nvPr>
        </p:nvSpPr>
        <p:spPr>
          <a:xfrm>
            <a:off x="457200" y="2900649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457200" y="1066968"/>
            <a:ext cx="3008313" cy="73688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3575050" y="1073720"/>
            <a:ext cx="5111750" cy="5052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b="1" sz="28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457200" y="1803850"/>
            <a:ext cx="3008313" cy="43223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40" name="Google Shape;40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 txBox="1"/>
          <p:nvPr>
            <p:ph type="title"/>
          </p:nvPr>
        </p:nvSpPr>
        <p:spPr>
          <a:xfrm>
            <a:off x="457200" y="1196430"/>
            <a:ext cx="2573672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7"/>
          <p:cNvSpPr/>
          <p:nvPr>
            <p:ph idx="2" type="pic"/>
          </p:nvPr>
        </p:nvSpPr>
        <p:spPr>
          <a:xfrm>
            <a:off x="3200400" y="1196430"/>
            <a:ext cx="5486400" cy="4850287"/>
          </a:xfrm>
          <a:prstGeom prst="rect">
            <a:avLst/>
          </a:prstGeom>
          <a:noFill/>
          <a:ln>
            <a:noFill/>
          </a:ln>
        </p:spPr>
      </p:sp>
      <p:sp>
        <p:nvSpPr>
          <p:cNvPr id="46" name="Google Shape;46;p7"/>
          <p:cNvSpPr txBox="1"/>
          <p:nvPr>
            <p:ph idx="1" type="body"/>
          </p:nvPr>
        </p:nvSpPr>
        <p:spPr>
          <a:xfrm>
            <a:off x="457200" y="1768043"/>
            <a:ext cx="2573672" cy="42786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/>
          <p:nvPr>
            <p:ph type="ctrTitle"/>
          </p:nvPr>
        </p:nvSpPr>
        <p:spPr>
          <a:xfrm>
            <a:off x="3969582" y="2130425"/>
            <a:ext cx="4488600" cy="14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9"/>
          <p:cNvSpPr txBox="1"/>
          <p:nvPr>
            <p:ph idx="1" type="subTitle"/>
          </p:nvPr>
        </p:nvSpPr>
        <p:spPr>
          <a:xfrm>
            <a:off x="3124200" y="3886200"/>
            <a:ext cx="53340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r"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9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0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457200" y="2049270"/>
            <a:ext cx="8229600" cy="40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DLCOE_logo_HWHT.png" id="68" name="Google Shape;68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0851" y="234146"/>
            <a:ext cx="2443864" cy="412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1"/>
          <p:cNvSpPr txBox="1"/>
          <p:nvPr>
            <p:ph idx="1" type="body"/>
          </p:nvPr>
        </p:nvSpPr>
        <p:spPr>
          <a:xfrm>
            <a:off x="457200" y="1975644"/>
            <a:ext cx="4038600" cy="41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71" name="Google Shape;71;p11"/>
          <p:cNvSpPr txBox="1"/>
          <p:nvPr>
            <p:ph idx="2" type="body"/>
          </p:nvPr>
        </p:nvSpPr>
        <p:spPr>
          <a:xfrm>
            <a:off x="4648200" y="1975644"/>
            <a:ext cx="4038600" cy="41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72" name="Google Shape;72;p11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5" name="Google Shape;75;p11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3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2.xml"/><Relationship Id="rId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2" name="Google Shape;52;p8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8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8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8.jpg"/><Relationship Id="rId4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5.png"/><Relationship Id="rId4" Type="http://schemas.openxmlformats.org/officeDocument/2006/relationships/image" Target="../media/image3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0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3.png"/><Relationship Id="rId4" Type="http://schemas.openxmlformats.org/officeDocument/2006/relationships/image" Target="../media/image28.png"/><Relationship Id="rId5" Type="http://schemas.openxmlformats.org/officeDocument/2006/relationships/image" Target="../media/image24.png"/><Relationship Id="rId6" Type="http://schemas.openxmlformats.org/officeDocument/2006/relationships/image" Target="../media/image2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6.png"/><Relationship Id="rId4" Type="http://schemas.openxmlformats.org/officeDocument/2006/relationships/image" Target="../media/image2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://drive.google.com/file/d/1fHm-YIy_uwtLtBd3iP2HdjGG708ixBih/view" TargetMode="External"/><Relationship Id="rId4" Type="http://schemas.openxmlformats.org/officeDocument/2006/relationships/image" Target="../media/image32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7.png"/><Relationship Id="rId4" Type="http://schemas.openxmlformats.org/officeDocument/2006/relationships/image" Target="../media/image33.png"/><Relationship Id="rId5" Type="http://schemas.openxmlformats.org/officeDocument/2006/relationships/image" Target="../media/image3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Relationship Id="rId4" Type="http://schemas.openxmlformats.org/officeDocument/2006/relationships/image" Target="../media/image9.png"/><Relationship Id="rId5" Type="http://schemas.openxmlformats.org/officeDocument/2006/relationships/image" Target="../media/image21.png"/><Relationship Id="rId6" Type="http://schemas.openxmlformats.org/officeDocument/2006/relationships/image" Target="../media/image20.png"/><Relationship Id="rId7" Type="http://schemas.openxmlformats.org/officeDocument/2006/relationships/image" Target="../media/image10.png"/><Relationship Id="rId8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Relationship Id="rId4" Type="http://schemas.openxmlformats.org/officeDocument/2006/relationships/image" Target="../media/image2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9.gif"/><Relationship Id="rId4" Type="http://schemas.openxmlformats.org/officeDocument/2006/relationships/image" Target="../media/image38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5.png"/><Relationship Id="rId4" Type="http://schemas.openxmlformats.org/officeDocument/2006/relationships/image" Target="../media/image14.png"/><Relationship Id="rId5" Type="http://schemas.openxmlformats.org/officeDocument/2006/relationships/image" Target="../media/image17.png"/><Relationship Id="rId6" Type="http://schemas.openxmlformats.org/officeDocument/2006/relationships/image" Target="../media/image19.png"/><Relationship Id="rId7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type="ctrTitle"/>
          </p:nvPr>
        </p:nvSpPr>
        <p:spPr>
          <a:xfrm>
            <a:off x="2158150" y="3900275"/>
            <a:ext cx="6948900" cy="248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en-US" sz="2088"/>
              <a:t>Virtual Computer Mouse using mmWave Radar (TI):</a:t>
            </a:r>
            <a:endParaRPr sz="2088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en-US" sz="2088"/>
              <a:t>Oscar Chavez Araiza</a:t>
            </a:r>
            <a:endParaRPr sz="2088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en-US" sz="2088"/>
              <a:t>Greyson Heath</a:t>
            </a:r>
            <a:endParaRPr sz="2088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en-US" sz="2088"/>
              <a:t>Daniel Lu</a:t>
            </a:r>
            <a:endParaRPr sz="2088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en-US" sz="2088"/>
              <a:t>Zane Meikle</a:t>
            </a:r>
            <a:endParaRPr sz="2088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t/>
            </a:r>
            <a:endParaRPr sz="26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t/>
            </a:r>
            <a:endParaRPr sz="2600"/>
          </a:p>
        </p:txBody>
      </p:sp>
      <p:sp>
        <p:nvSpPr>
          <p:cNvPr id="100" name="Google Shape;100;p15"/>
          <p:cNvSpPr/>
          <p:nvPr/>
        </p:nvSpPr>
        <p:spPr>
          <a:xfrm>
            <a:off x="0" y="0"/>
            <a:ext cx="6111425" cy="6111425"/>
          </a:xfrm>
          <a:prstGeom prst="diagStripe">
            <a:avLst>
              <a:gd fmla="val 28990" name="adj"/>
            </a:avLst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  <a:effectLst>
            <a:outerShdw blurRad="193675" rotWithShape="0" dir="5400000" dist="23000">
              <a:srgbClr val="000000">
                <a:alpha val="6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DLCOE_logo_HWHT.png" id="101" name="Google Shape;101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44000" y="1105318"/>
            <a:ext cx="3114199" cy="525774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5"/>
          <p:cNvSpPr txBox="1"/>
          <p:nvPr/>
        </p:nvSpPr>
        <p:spPr>
          <a:xfrm>
            <a:off x="5458200" y="2771013"/>
            <a:ext cx="30000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chemeClr val="lt1"/>
                </a:solidFill>
              </a:rPr>
              <a:t>ECEN 403</a:t>
            </a:r>
            <a:endParaRPr sz="25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4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CNN Model</a:t>
            </a:r>
            <a:endParaRPr/>
          </a:p>
        </p:txBody>
      </p:sp>
      <p:sp>
        <p:nvSpPr>
          <p:cNvPr id="191" name="Google Shape;191;p24"/>
          <p:cNvSpPr txBox="1"/>
          <p:nvPr>
            <p:ph idx="1" type="body"/>
          </p:nvPr>
        </p:nvSpPr>
        <p:spPr>
          <a:xfrm>
            <a:off x="3960475" y="2049273"/>
            <a:ext cx="4726200" cy="2616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55600" lvl="0" marL="457200" rtl="0" algn="l">
              <a:spcBef>
                <a:spcPts val="360"/>
              </a:spcBef>
              <a:spcAft>
                <a:spcPts val="0"/>
              </a:spcAft>
              <a:buSzPts val="2000"/>
              <a:buChar char="-"/>
            </a:pPr>
            <a:r>
              <a:rPr lang="en-US" sz="2000"/>
              <a:t>Structure: The model takes 40 frames each with 10 data points.</a:t>
            </a:r>
            <a:endParaRPr sz="20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l">
              <a:spcBef>
                <a:spcPts val="360"/>
              </a:spcBef>
              <a:spcAft>
                <a:spcPts val="0"/>
              </a:spcAft>
              <a:buSzPts val="2000"/>
              <a:buChar char="-"/>
            </a:pPr>
            <a:r>
              <a:rPr lang="en-US" sz="2000"/>
              <a:t>Layers: 3 Convolutional layers, and 3 max pooling layers.</a:t>
            </a:r>
            <a:endParaRPr sz="20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l">
              <a:spcBef>
                <a:spcPts val="360"/>
              </a:spcBef>
              <a:spcAft>
                <a:spcPts val="0"/>
              </a:spcAft>
              <a:buSzPts val="2000"/>
              <a:buChar char="-"/>
            </a:pPr>
            <a:r>
              <a:rPr lang="en-US" sz="2000"/>
              <a:t>Test Accuracy: ~ 96.77%</a:t>
            </a:r>
            <a:endParaRPr sz="2000"/>
          </a:p>
        </p:txBody>
      </p:sp>
      <p:pic>
        <p:nvPicPr>
          <p:cNvPr id="192" name="Google Shape;192;p24"/>
          <p:cNvPicPr preferRelativeResize="0"/>
          <p:nvPr/>
        </p:nvPicPr>
        <p:blipFill rotWithShape="1">
          <a:blip r:embed="rId3">
            <a:alphaModFix/>
          </a:blip>
          <a:srcRect b="4983" l="0" r="57357" t="23816"/>
          <a:stretch/>
        </p:blipFill>
        <p:spPr>
          <a:xfrm>
            <a:off x="61250" y="2049275"/>
            <a:ext cx="3899223" cy="4068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4"/>
          <p:cNvPicPr preferRelativeResize="0"/>
          <p:nvPr/>
        </p:nvPicPr>
        <p:blipFill rotWithShape="1">
          <a:blip r:embed="rId4">
            <a:alphaModFix/>
          </a:blip>
          <a:srcRect b="24368" l="5493" r="38793" t="37275"/>
          <a:stretch/>
        </p:blipFill>
        <p:spPr>
          <a:xfrm>
            <a:off x="3960475" y="4665900"/>
            <a:ext cx="5094502" cy="2192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5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Running Model</a:t>
            </a:r>
            <a:endParaRPr/>
          </a:p>
        </p:txBody>
      </p:sp>
      <p:sp>
        <p:nvSpPr>
          <p:cNvPr id="199" name="Google Shape;199;p25"/>
          <p:cNvSpPr txBox="1"/>
          <p:nvPr>
            <p:ph idx="1" type="body"/>
          </p:nvPr>
        </p:nvSpPr>
        <p:spPr>
          <a:xfrm>
            <a:off x="4198700" y="1852875"/>
            <a:ext cx="4033200" cy="4573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000"/>
              <a:t>The demo runs the model every 40 frames.</a:t>
            </a:r>
            <a:endParaRPr sz="20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000"/>
              <a:t>It takes about 1.4 seconds to capture 40 frames. (Negligible time process the data)</a:t>
            </a:r>
            <a:endParaRPr sz="20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000"/>
              <a:t>Final implementation will fill the first 40 frames and run the model prediction every 10* frames.             (* - true value to be determined)</a:t>
            </a:r>
            <a:endParaRPr sz="20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000"/>
              <a:t>We hope that running the prediction model every 10 frames will prevent gestures from being captured between two 40 frame snippets.</a:t>
            </a:r>
            <a:endParaRPr sz="20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pic>
        <p:nvPicPr>
          <p:cNvPr id="200" name="Google Shape;20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718150"/>
            <a:ext cx="3744600" cy="5139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6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Looking Forward</a:t>
            </a:r>
            <a:endParaRPr/>
          </a:p>
        </p:txBody>
      </p:sp>
      <p:sp>
        <p:nvSpPr>
          <p:cNvPr id="206" name="Google Shape;206;p26"/>
          <p:cNvSpPr txBox="1"/>
          <p:nvPr>
            <p:ph idx="1" type="body"/>
          </p:nvPr>
        </p:nvSpPr>
        <p:spPr>
          <a:xfrm>
            <a:off x="457200" y="2049270"/>
            <a:ext cx="8229600" cy="4077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81000" lvl="0" marL="457200" rtl="0" algn="l">
              <a:spcBef>
                <a:spcPts val="360"/>
              </a:spcBef>
              <a:spcAft>
                <a:spcPts val="0"/>
              </a:spcAft>
              <a:buSzPts val="2400"/>
              <a:buAutoNum type="arabicPeriod"/>
            </a:pPr>
            <a:r>
              <a:rPr lang="en-US" sz="2400"/>
              <a:t>O</a:t>
            </a:r>
            <a:r>
              <a:rPr lang="en-US" sz="2400"/>
              <a:t>ptimize the model to obtain accuracy closer to 99% percent accuracy.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AutoNum type="alphaLcPeriod"/>
            </a:pPr>
            <a:r>
              <a:rPr lang="en-US" sz="2400"/>
              <a:t>Improving CNN implementation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AutoNum type="alphaLcPeriod"/>
            </a:pPr>
            <a:r>
              <a:rPr lang="en-US" sz="2400"/>
              <a:t>Increasing the size of training data.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US" sz="2400"/>
              <a:t>Add a new gesture for holding &amp; releasing left-click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AutoNum type="alphaLcPeriod"/>
            </a:pPr>
            <a:r>
              <a:rPr lang="en-US" sz="2400"/>
              <a:t>First use will signal a hold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AutoNum type="alphaLcPeriod"/>
            </a:pPr>
            <a:r>
              <a:rPr lang="en-US" sz="2400"/>
              <a:t>Second use will signal release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US" sz="2400"/>
              <a:t>Combined subsystem implementation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AutoNum type="alphaLcPeriod"/>
            </a:pPr>
            <a:r>
              <a:rPr lang="en-US" sz="2400"/>
              <a:t>Assure the radar package works as intended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AutoNum type="alphaLcPeriod"/>
            </a:pPr>
            <a:r>
              <a:rPr lang="en-US" sz="2400"/>
              <a:t>Test virtual mouse in common tasks</a:t>
            </a:r>
            <a:endParaRPr sz="24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7"/>
          <p:cNvSpPr txBox="1"/>
          <p:nvPr/>
        </p:nvSpPr>
        <p:spPr>
          <a:xfrm>
            <a:off x="2209800" y="9435"/>
            <a:ext cx="66294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Gesture Positioning</a:t>
            </a:r>
            <a:r>
              <a:rPr b="0" i="0" lang="en-US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				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Daniel Lu</a:t>
            </a:r>
            <a:endParaRPr/>
          </a:p>
        </p:txBody>
      </p:sp>
      <p:graphicFrame>
        <p:nvGraphicFramePr>
          <p:cNvPr id="212" name="Google Shape;212;p27"/>
          <p:cNvGraphicFramePr/>
          <p:nvPr/>
        </p:nvGraphicFramePr>
        <p:xfrm>
          <a:off x="685800" y="1219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{747E605B-1557-436D-A3BE-BA802A2BD5CE}</a:tableStyleId>
              </a:tblPr>
              <a:tblGrid>
                <a:gridCol w="3886200"/>
                <a:gridCol w="3886200"/>
              </a:tblGrid>
              <a:tr h="6403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Accomplishments since the last presentation                               </a:t>
                      </a:r>
                      <a:r>
                        <a:rPr lang="en-US" sz="1800" u="none" cap="none" strike="noStrike">
                          <a:solidFill>
                            <a:srgbClr val="FF0000"/>
                          </a:solidFill>
                        </a:rPr>
                        <a:t>&lt;</a:t>
                      </a:r>
                      <a:r>
                        <a:rPr lang="en-US" sz="1800">
                          <a:solidFill>
                            <a:srgbClr val="FF0000"/>
                          </a:solidFill>
                        </a:rPr>
                        <a:t>21</a:t>
                      </a:r>
                      <a:r>
                        <a:rPr lang="en-US" sz="1800" u="none" cap="none" strike="noStrike">
                          <a:solidFill>
                            <a:srgbClr val="FF0000"/>
                          </a:solidFill>
                        </a:rPr>
                        <a:t>&gt; hrs</a:t>
                      </a:r>
                      <a:endParaRPr/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Ongoing progress/problems and plans until the next presentation</a:t>
                      </a:r>
                      <a:endParaRPr/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734600">
                <a:tc>
                  <a:txBody>
                    <a:bodyPr/>
                    <a:lstStyle/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-"/>
                      </a:pPr>
                      <a:r>
                        <a:rPr lang="en-US" sz="1800"/>
                        <a:t>Generate</a:t>
                      </a:r>
                      <a:r>
                        <a:rPr lang="en-US" sz="1800"/>
                        <a:t> a moving path for the mouse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&lt;13&gt; Using different </a:t>
                      </a:r>
                      <a:r>
                        <a:rPr lang="en-US" sz="1800"/>
                        <a:t>approaches</a:t>
                      </a:r>
                      <a:r>
                        <a:rPr lang="en-US" sz="1800"/>
                        <a:t> to the output moving path of the mouse to c</a:t>
                      </a:r>
                      <a:r>
                        <a:rPr lang="en-US" sz="1800">
                          <a:solidFill>
                            <a:schemeClr val="dk1"/>
                          </a:solidFill>
                        </a:rPr>
                        <a:t>reate two point cloud modeling demo code for positioning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&lt;3.5&gt; Sponsor Meetings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&lt;3.5&gt; Cooperate with Chirp Config demo to generate the </a:t>
                      </a:r>
                      <a:r>
                        <a:rPr lang="en-US" sz="1800"/>
                        <a:t>output</a:t>
                      </a:r>
                      <a:r>
                        <a:rPr lang="en-US" sz="1800"/>
                        <a:t> data</a:t>
                      </a:r>
                      <a:endParaRPr sz="18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&lt;1&gt; Generate sample data to test the result</a:t>
                      </a:r>
                      <a:endParaRPr sz="1800"/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429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Char char="-"/>
                      </a:pPr>
                      <a:r>
                        <a:rPr lang="en-US" sz="1800">
                          <a:solidFill>
                            <a:schemeClr val="dk1"/>
                          </a:solidFill>
                        </a:rPr>
                        <a:t>Progress: Validation plans, path validation and error validation, are passed with high accuracy.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  <a:p>
                      <a:pPr indent="-3429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Char char="-"/>
                      </a:pPr>
                      <a:r>
                        <a:rPr lang="en-US" sz="1800">
                          <a:solidFill>
                            <a:schemeClr val="dk1"/>
                          </a:solidFill>
                        </a:rPr>
                        <a:t>Problems: The accuracy of output velocity or the moving path of the mouse needs to be considered to add environmental noise.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  <a:p>
                      <a:pPr indent="-3429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Char char="-"/>
                      </a:pPr>
                      <a:r>
                        <a:rPr lang="en-US" sz="1800">
                          <a:solidFill>
                            <a:schemeClr val="dk1"/>
                          </a:solidFill>
                        </a:rPr>
                        <a:t>The user is designed to move their hands in parallel from the x-y plane of the radar. 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8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8" name="Google Shape;21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6825" y="795425"/>
            <a:ext cx="3599975" cy="355562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200" y="795425"/>
            <a:ext cx="5030624" cy="499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86825" y="4351051"/>
            <a:ext cx="3772650" cy="51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200" y="5794125"/>
            <a:ext cx="7751126" cy="964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9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29"/>
          <p:cNvSpPr txBox="1"/>
          <p:nvPr>
            <p:ph idx="1" type="body"/>
          </p:nvPr>
        </p:nvSpPr>
        <p:spPr>
          <a:xfrm>
            <a:off x="457200" y="2049270"/>
            <a:ext cx="8229600" cy="4077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8" name="Google Shape;22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192" y="1049175"/>
            <a:ext cx="4462711" cy="5157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19900" y="2983213"/>
            <a:ext cx="3766900" cy="891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0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Input Mapping Subsystem</a:t>
            </a:r>
            <a:endParaRPr/>
          </a:p>
        </p:txBody>
      </p:sp>
      <p:sp>
        <p:nvSpPr>
          <p:cNvPr id="235" name="Google Shape;235;p30"/>
          <p:cNvSpPr txBox="1"/>
          <p:nvPr>
            <p:ph idx="1" type="body"/>
          </p:nvPr>
        </p:nvSpPr>
        <p:spPr>
          <a:xfrm>
            <a:off x="457200" y="2218275"/>
            <a:ext cx="4255800" cy="4077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lang="en-US" sz="2400"/>
              <a:t>Input Mapping:</a:t>
            </a:r>
            <a:endParaRPr b="1" sz="2400"/>
          </a:p>
          <a:p>
            <a:pPr indent="-317500" lvl="0" marL="457200" rtl="0" algn="l">
              <a:spcBef>
                <a:spcPts val="360"/>
              </a:spcBef>
              <a:spcAft>
                <a:spcPts val="0"/>
              </a:spcAft>
              <a:buSzPts val="1400"/>
              <a:buChar char="●"/>
            </a:pPr>
            <a:r>
              <a:rPr lang="en-US" sz="2000"/>
              <a:t>Take direction vector from  mouse positioning subsystem and convert that to mouse movements</a:t>
            </a:r>
            <a:endParaRPr sz="2000"/>
          </a:p>
          <a:p>
            <a:pPr indent="0" lvl="0" marL="91440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17500" lvl="0" marL="457200" rtl="0" algn="l">
              <a:spcBef>
                <a:spcPts val="360"/>
              </a:spcBef>
              <a:spcAft>
                <a:spcPts val="0"/>
              </a:spcAft>
              <a:buSzPts val="1400"/>
              <a:buChar char="●"/>
            </a:pPr>
            <a:r>
              <a:rPr lang="en-US" sz="2000"/>
              <a:t>Take the gestures recognized by  the Gesture Recognition Subsection and converts that into a mouse action such as right click and left click,.</a:t>
            </a:r>
            <a:endParaRPr sz="20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6" name="Google Shape;23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92375" y="2954327"/>
            <a:ext cx="3701701" cy="18046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1"/>
          <p:cNvSpPr txBox="1"/>
          <p:nvPr/>
        </p:nvSpPr>
        <p:spPr>
          <a:xfrm>
            <a:off x="2209800" y="9435"/>
            <a:ext cx="66294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Input Mapping</a:t>
            </a:r>
            <a:r>
              <a:rPr b="0" i="0" lang="en-US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				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Zane Meikle</a:t>
            </a:r>
            <a:endParaRPr/>
          </a:p>
        </p:txBody>
      </p:sp>
      <p:graphicFrame>
        <p:nvGraphicFramePr>
          <p:cNvPr id="242" name="Google Shape;242;p31"/>
          <p:cNvGraphicFramePr/>
          <p:nvPr/>
        </p:nvGraphicFramePr>
        <p:xfrm>
          <a:off x="685800" y="1219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{747E605B-1557-436D-A3BE-BA802A2BD5CE}</a:tableStyleId>
              </a:tblPr>
              <a:tblGrid>
                <a:gridCol w="3886200"/>
                <a:gridCol w="3886200"/>
              </a:tblGrid>
              <a:tr h="9049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Accomplishments since the last presentation                               </a:t>
                      </a:r>
                      <a:endParaRPr sz="1800">
                        <a:solidFill>
                          <a:srgbClr val="FF0000"/>
                        </a:solidFill>
                      </a:endParaRPr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rgbClr val="FF0000"/>
                          </a:solidFill>
                        </a:rPr>
                        <a:t>&lt;20&gt; hours</a:t>
                      </a:r>
                      <a:endParaRPr>
                        <a:solidFill>
                          <a:srgbClr val="FF0000"/>
                        </a:solidFill>
                      </a:endParaRPr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Ongoing progress/problems and plans until the next presentation</a:t>
                      </a:r>
                      <a:endParaRPr/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66850">
                <a:tc>
                  <a:txBody>
                    <a:bodyPr/>
                    <a:lstStyle/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-"/>
                      </a:pPr>
                      <a:r>
                        <a:rPr lang="en-US" sz="1800"/>
                        <a:t>&lt;</a:t>
                      </a:r>
                      <a:r>
                        <a:rPr lang="en-US" sz="1800"/>
                        <a:t>7</a:t>
                      </a:r>
                      <a:r>
                        <a:rPr lang="en-US" sz="1800"/>
                        <a:t>&gt; Writing and </a:t>
                      </a:r>
                      <a:r>
                        <a:rPr lang="en-US" sz="1800"/>
                        <a:t>implementing</a:t>
                      </a:r>
                      <a:r>
                        <a:rPr lang="en-US" sz="1800"/>
                        <a:t> code to test function</a:t>
                      </a:r>
                      <a:endParaRPr sz="1800"/>
                    </a:p>
                    <a:p>
                      <a:pPr indent="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-"/>
                      </a:pPr>
                      <a:r>
                        <a:rPr lang="en-US" sz="1800"/>
                        <a:t>&lt;2&gt; meetings with sponsor</a:t>
                      </a:r>
                      <a:br>
                        <a:rPr lang="en-US" sz="1800"/>
                      </a:br>
                      <a:endParaRPr sz="1800"/>
                    </a:p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-"/>
                      </a:pPr>
                      <a:r>
                        <a:rPr lang="en-US" sz="1800"/>
                        <a:t>&lt;</a:t>
                      </a:r>
                      <a:r>
                        <a:rPr lang="en-US" sz="1800"/>
                        <a:t>4</a:t>
                      </a:r>
                      <a:r>
                        <a:rPr lang="en-US" sz="1800"/>
                        <a:t>&gt; Generating test data</a:t>
                      </a:r>
                      <a:br>
                        <a:rPr lang="en-US" sz="1800"/>
                      </a:br>
                      <a:endParaRPr sz="1800"/>
                    </a:p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-"/>
                      </a:pPr>
                      <a:r>
                        <a:rPr lang="en-US" sz="1800"/>
                        <a:t>&lt;6&gt; </a:t>
                      </a:r>
                      <a:r>
                        <a:rPr lang="en-US" sz="1800"/>
                        <a:t>Implementing</a:t>
                      </a:r>
                      <a:r>
                        <a:rPr lang="en-US" sz="1800"/>
                        <a:t> error handling</a:t>
                      </a:r>
                      <a:br>
                        <a:rPr lang="en-US" sz="1800"/>
                      </a:br>
                      <a:endParaRPr sz="1800"/>
                    </a:p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-"/>
                      </a:pPr>
                      <a:r>
                        <a:rPr lang="en-US" sz="1800"/>
                        <a:t>&lt;1&gt; Helping train Gesture Recognition model</a:t>
                      </a:r>
                      <a:endParaRPr sz="1800"/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302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600"/>
                        <a:buChar char="-"/>
                      </a:pPr>
                      <a:r>
                        <a:rPr lang="en-US" sz="1600"/>
                        <a:t>Problems: Python </a:t>
                      </a:r>
                      <a:r>
                        <a:rPr lang="en-US" sz="1600"/>
                        <a:t>sometimes</a:t>
                      </a:r>
                      <a:r>
                        <a:rPr lang="en-US" sz="1600"/>
                        <a:t> runs too slow before the next frame, so I have it just skip the next frame. May not be an issue in the final </a:t>
                      </a:r>
                      <a:r>
                        <a:rPr lang="en-US" sz="1600"/>
                        <a:t>implementation </a:t>
                      </a:r>
                      <a:r>
                        <a:rPr lang="en-US" sz="1600"/>
                        <a:t>due to how the test program is set up but we will see if it’s an </a:t>
                      </a:r>
                      <a:r>
                        <a:rPr lang="en-US" sz="1600"/>
                        <a:t>issue</a:t>
                      </a:r>
                      <a:r>
                        <a:rPr lang="en-US" sz="1600"/>
                        <a:t> in 404.</a:t>
                      </a:r>
                      <a:br>
                        <a:rPr lang="en-US" sz="1600"/>
                      </a:br>
                      <a:endParaRPr sz="1600"/>
                    </a:p>
                    <a:p>
                      <a:pPr indent="-3302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600"/>
                        <a:buChar char="-"/>
                      </a:pPr>
                      <a:r>
                        <a:rPr lang="en-US" sz="1600"/>
                        <a:t>Ongoing Progress: Getting ready for demo and working on final report.</a:t>
                      </a:r>
                      <a:endParaRPr sz="1600"/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2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Mouse Movements and Actions</a:t>
            </a:r>
            <a:endParaRPr/>
          </a:p>
        </p:txBody>
      </p:sp>
      <p:pic>
        <p:nvPicPr>
          <p:cNvPr id="248" name="Google Shape;248;p32" title="Input_Mapping_Demo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3938" y="1771452"/>
            <a:ext cx="8356128" cy="47003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3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Error Handling Outputs</a:t>
            </a:r>
            <a:endParaRPr/>
          </a:p>
        </p:txBody>
      </p:sp>
      <p:pic>
        <p:nvPicPr>
          <p:cNvPr id="254" name="Google Shape;254;p33"/>
          <p:cNvPicPr preferRelativeResize="0"/>
          <p:nvPr/>
        </p:nvPicPr>
        <p:blipFill rotWithShape="1">
          <a:blip r:embed="rId3">
            <a:alphaModFix/>
          </a:blip>
          <a:srcRect b="0" l="0" r="41355" t="0"/>
          <a:stretch/>
        </p:blipFill>
        <p:spPr>
          <a:xfrm>
            <a:off x="295475" y="3133900"/>
            <a:ext cx="4613924" cy="1771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17775" y="2596226"/>
            <a:ext cx="3572725" cy="53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17775" y="4147475"/>
            <a:ext cx="3756100" cy="612575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33"/>
          <p:cNvSpPr txBox="1"/>
          <p:nvPr/>
        </p:nvSpPr>
        <p:spPr>
          <a:xfrm>
            <a:off x="778775" y="2463213"/>
            <a:ext cx="3360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</a:rPr>
              <a:t>Invalid Settings:</a:t>
            </a:r>
            <a:endParaRPr sz="3200">
              <a:solidFill>
                <a:schemeClr val="dk1"/>
              </a:solidFill>
            </a:endParaRPr>
          </a:p>
        </p:txBody>
      </p:sp>
      <p:sp>
        <p:nvSpPr>
          <p:cNvPr id="258" name="Google Shape;258;p33"/>
          <p:cNvSpPr txBox="1"/>
          <p:nvPr/>
        </p:nvSpPr>
        <p:spPr>
          <a:xfrm>
            <a:off x="5415525" y="2046225"/>
            <a:ext cx="3360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</a:rPr>
              <a:t>Invalid Left Click:</a:t>
            </a:r>
            <a:endParaRPr sz="2800">
              <a:solidFill>
                <a:schemeClr val="dk1"/>
              </a:solidFill>
            </a:endParaRPr>
          </a:p>
        </p:txBody>
      </p:sp>
      <p:sp>
        <p:nvSpPr>
          <p:cNvPr id="259" name="Google Shape;259;p33"/>
          <p:cNvSpPr txBox="1"/>
          <p:nvPr/>
        </p:nvSpPr>
        <p:spPr>
          <a:xfrm>
            <a:off x="5408325" y="3620950"/>
            <a:ext cx="3375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</a:rPr>
              <a:t>Invalid Right Click: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/>
          <p:nvPr>
            <p:ph type="title"/>
          </p:nvPr>
        </p:nvSpPr>
        <p:spPr>
          <a:xfrm>
            <a:off x="457200" y="1049177"/>
            <a:ext cx="8229600" cy="8037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Project Description:</a:t>
            </a:r>
            <a:endParaRPr/>
          </a:p>
        </p:txBody>
      </p:sp>
      <p:sp>
        <p:nvSpPr>
          <p:cNvPr id="108" name="Google Shape;108;p16"/>
          <p:cNvSpPr txBox="1"/>
          <p:nvPr>
            <p:ph idx="1" type="body"/>
          </p:nvPr>
        </p:nvSpPr>
        <p:spPr>
          <a:xfrm>
            <a:off x="457200" y="2049275"/>
            <a:ext cx="4327200" cy="46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/>
              <a:t>Problem statement:</a:t>
            </a:r>
            <a:endParaRPr b="1" sz="22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sz="1800"/>
              <a:t>Virtual mice today are traditionally done using computer vision and a camera (as seen on the right).</a:t>
            </a:r>
            <a:endParaRPr sz="18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sz="1800"/>
              <a:t>But these systems are processing and power intensive.</a:t>
            </a:r>
            <a:br>
              <a:rPr lang="en-US" sz="1800"/>
            </a:b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/>
              <a:t>Solution proposal</a:t>
            </a:r>
            <a:r>
              <a:rPr b="1" lang="en-US" sz="2200"/>
              <a:t>:</a:t>
            </a:r>
            <a:endParaRPr b="1" sz="22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sz="1800"/>
              <a:t>Create a virtual mouse using a Texas Instruments (TI) mmWave Radar and a ML model to make a less power and processing intensive virtual mouse.</a:t>
            </a:r>
            <a:endParaRPr sz="1800"/>
          </a:p>
        </p:txBody>
      </p:sp>
      <p:pic>
        <p:nvPicPr>
          <p:cNvPr id="109" name="Google Shape;10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6375" y="2687876"/>
            <a:ext cx="3929925" cy="2124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4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Execution</a:t>
            </a:r>
            <a:r>
              <a:rPr lang="en-US"/>
              <a:t> Plan Gantt Chart</a:t>
            </a:r>
            <a:endParaRPr/>
          </a:p>
        </p:txBody>
      </p:sp>
      <p:pic>
        <p:nvPicPr>
          <p:cNvPr id="265" name="Google Shape;265;p34"/>
          <p:cNvPicPr preferRelativeResize="0"/>
          <p:nvPr/>
        </p:nvPicPr>
        <p:blipFill rotWithShape="1">
          <a:blip r:embed="rId3">
            <a:alphaModFix/>
          </a:blip>
          <a:srcRect b="22343" l="0" r="8491" t="22420"/>
          <a:stretch/>
        </p:blipFill>
        <p:spPr>
          <a:xfrm>
            <a:off x="189150" y="2716325"/>
            <a:ext cx="8634926" cy="3257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5"/>
          <p:cNvSpPr txBox="1"/>
          <p:nvPr>
            <p:ph type="title"/>
          </p:nvPr>
        </p:nvSpPr>
        <p:spPr>
          <a:xfrm>
            <a:off x="457200" y="88602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Validation Plan</a:t>
            </a:r>
            <a:endParaRPr/>
          </a:p>
        </p:txBody>
      </p:sp>
      <p:graphicFrame>
        <p:nvGraphicFramePr>
          <p:cNvPr id="271" name="Google Shape;271;p35"/>
          <p:cNvGraphicFramePr/>
          <p:nvPr/>
        </p:nvGraphicFramePr>
        <p:xfrm>
          <a:off x="280050" y="1689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{42C583BB-BD27-4779-90CE-EC7E7CA0B5A6}</a:tableStyleId>
              </a:tblPr>
              <a:tblGrid>
                <a:gridCol w="1716775"/>
                <a:gridCol w="1716775"/>
                <a:gridCol w="1716775"/>
                <a:gridCol w="1716775"/>
                <a:gridCol w="1716775"/>
              </a:tblGrid>
              <a:tr h="12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Section</a:t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Task</a:t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Specification</a:t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Result</a:t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Owner</a:t>
                      </a:r>
                      <a:endParaRPr sz="850"/>
                    </a:p>
                  </a:txBody>
                  <a:tcPr marT="63500" marB="63500" marR="63500" marL="63500"/>
                </a:tc>
              </a:tr>
              <a:tr h="515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3.2.1.6</a:t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Mouse Movement</a:t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Mouse can be moved to all corners of the screen by the program.</a:t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Passed</a:t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Zane</a:t>
                      </a:r>
                      <a:endParaRPr sz="85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3.2.1.6</a:t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Mouse Actions</a:t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The program must be able to right click and left click.</a:t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Passed</a:t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Zane</a:t>
                      </a:r>
                      <a:endParaRPr sz="85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3.2.5.2</a:t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Mouse Input Error Handling</a:t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The program must </a:t>
                      </a:r>
                      <a:r>
                        <a:rPr lang="en-US" sz="850"/>
                        <a:t>properly</a:t>
                      </a:r>
                      <a:r>
                        <a:rPr lang="en-US" sz="850"/>
                        <a:t> handle all invalid inputs.</a:t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Passed</a:t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Zane</a:t>
                      </a:r>
                      <a:endParaRPr sz="850"/>
                    </a:p>
                  </a:txBody>
                  <a:tcPr marT="63500" marB="63500" marR="63500" marL="63500"/>
                </a:tc>
              </a:tr>
              <a:tr h="558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3.2.1.4</a:t>
                      </a:r>
                      <a:endParaRPr sz="85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850">
                          <a:solidFill>
                            <a:schemeClr val="dk1"/>
                          </a:solidFill>
                        </a:rPr>
                        <a:t>3.2.1.6</a:t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Gesture positioning</a:t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The coordinates of the gesture should be calculated when deleting the error points.</a:t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Passed</a:t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Daniel</a:t>
                      </a:r>
                      <a:endParaRPr sz="85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>
                          <a:solidFill>
                            <a:schemeClr val="dk1"/>
                          </a:solidFill>
                        </a:rPr>
                        <a:t>3.2.1.6</a:t>
                      </a:r>
                      <a:endParaRPr sz="85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>
                          <a:solidFill>
                            <a:schemeClr val="dk1"/>
                          </a:solidFill>
                        </a:rPr>
                        <a:t>3.2.1.8</a:t>
                      </a:r>
                      <a:endParaRPr sz="85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850">
                          <a:solidFill>
                            <a:schemeClr val="dk1"/>
                          </a:solidFill>
                        </a:rPr>
                        <a:t>3.2.3.2.1</a:t>
                      </a:r>
                      <a:endParaRPr sz="850">
                        <a:solidFill>
                          <a:schemeClr val="dk1"/>
                        </a:solidFill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Velocity accuracy</a:t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The output velocity of the moving gesture should not have errors.</a:t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Passed</a:t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Daniel</a:t>
                      </a:r>
                      <a:endParaRPr sz="85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3.2.1.5</a:t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Hand Gesture Recognition</a:t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ML model can recognize the users hand gestures</a:t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Oscar</a:t>
                      </a:r>
                      <a:endParaRPr sz="850"/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6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Validation Plan</a:t>
            </a:r>
            <a:endParaRPr/>
          </a:p>
        </p:txBody>
      </p:sp>
      <p:graphicFrame>
        <p:nvGraphicFramePr>
          <p:cNvPr id="277" name="Google Shape;277;p36"/>
          <p:cNvGraphicFramePr/>
          <p:nvPr/>
        </p:nvGraphicFramePr>
        <p:xfrm>
          <a:off x="280063" y="25392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{42C583BB-BD27-4779-90CE-EC7E7CA0B5A6}</a:tableStyleId>
              </a:tblPr>
              <a:tblGrid>
                <a:gridCol w="1716775"/>
                <a:gridCol w="1716775"/>
                <a:gridCol w="1716775"/>
                <a:gridCol w="1716775"/>
                <a:gridCol w="1716775"/>
              </a:tblGrid>
              <a:tr h="12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Section</a:t>
                      </a:r>
                      <a:endParaRPr sz="85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Task</a:t>
                      </a:r>
                      <a:endParaRPr sz="85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Specification</a:t>
                      </a:r>
                      <a:endParaRPr sz="85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Result</a:t>
                      </a:r>
                      <a:endParaRPr sz="85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Owner</a:t>
                      </a:r>
                      <a:endParaRPr sz="85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3.2.1.5</a:t>
                      </a:r>
                      <a:endParaRPr sz="850"/>
                    </a:p>
                  </a:txBody>
                  <a:tcPr marT="63500" marB="63500" marR="63500" marL="63500"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Gesture Recognition Accuracy</a:t>
                      </a:r>
                      <a:endParaRPr sz="850"/>
                    </a:p>
                  </a:txBody>
                  <a:tcPr marT="63500" marB="63500" marR="63500" marL="63500"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ML model can correctly identify and categorize hand gestures at least 90% of the time.</a:t>
                      </a:r>
                      <a:endParaRPr sz="850"/>
                    </a:p>
                  </a:txBody>
                  <a:tcPr marT="63500" marB="63500" marR="63500" marL="63500"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50"/>
                    </a:p>
                  </a:txBody>
                  <a:tcPr marT="63500" marB="63500" marR="63500" marL="63500"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Oscar</a:t>
                      </a:r>
                      <a:endParaRPr sz="850"/>
                    </a:p>
                  </a:txBody>
                  <a:tcPr marT="63500" marB="63500" marR="63500" marL="63500"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3.2.1.7</a:t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Functional Radar System</a:t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The IWR6843AOPEVMs, and MMWAVEICBOOSTs all properly communicate with the computer and transmit data.</a:t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Passed</a:t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Greyson</a:t>
                      </a:r>
                      <a:endParaRPr sz="85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3.2.1.8</a:t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Data Decoding</a:t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The python script accurately decodes the TLV data seen from both radars.</a:t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Passed</a:t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Greyson</a:t>
                      </a:r>
                      <a:endParaRPr sz="85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3.2.1.3</a:t>
                      </a:r>
                      <a:endParaRPr sz="85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3.2.1.4</a:t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Radar Angle and Distance</a:t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The radars can capture gestures and pointer positions within a 90 degree range up to 1.5 feet</a:t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Passed</a:t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Greyson</a:t>
                      </a:r>
                      <a:endParaRPr sz="85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3.2.1.5</a:t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Hand Size</a:t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Radar will recognize gestures regardless of hand size.</a:t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Oscar</a:t>
                      </a:r>
                      <a:endParaRPr sz="850"/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/>
          <p:nvPr>
            <p:ph type="title"/>
          </p:nvPr>
        </p:nvSpPr>
        <p:spPr>
          <a:xfrm>
            <a:off x="457200" y="1049177"/>
            <a:ext cx="8229600" cy="8037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System Overview</a:t>
            </a:r>
            <a:endParaRPr/>
          </a:p>
        </p:txBody>
      </p:sp>
      <p:pic>
        <p:nvPicPr>
          <p:cNvPr id="115" name="Google Shape;115;p17"/>
          <p:cNvPicPr preferRelativeResize="0"/>
          <p:nvPr/>
        </p:nvPicPr>
        <p:blipFill rotWithShape="1">
          <a:blip r:embed="rId3">
            <a:alphaModFix/>
          </a:blip>
          <a:srcRect b="1522" l="0" r="0" t="1512"/>
          <a:stretch/>
        </p:blipFill>
        <p:spPr>
          <a:xfrm>
            <a:off x="582163" y="1797283"/>
            <a:ext cx="7979671" cy="47002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8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Radar Config / Data Collection</a:t>
            </a:r>
            <a:endParaRPr/>
          </a:p>
        </p:txBody>
      </p:sp>
      <p:sp>
        <p:nvSpPr>
          <p:cNvPr id="121" name="Google Shape;121;p18"/>
          <p:cNvSpPr txBox="1"/>
          <p:nvPr>
            <p:ph idx="1" type="body"/>
          </p:nvPr>
        </p:nvSpPr>
        <p:spPr>
          <a:xfrm>
            <a:off x="457200" y="2049275"/>
            <a:ext cx="8229600" cy="2094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406400" lvl="0" marL="457200" rtl="0" algn="l">
              <a:spcBef>
                <a:spcPts val="360"/>
              </a:spcBef>
              <a:spcAft>
                <a:spcPts val="0"/>
              </a:spcAft>
              <a:buSzPts val="2800"/>
              <a:buChar char="•"/>
            </a:pPr>
            <a:r>
              <a:rPr lang="en-US" sz="2800"/>
              <a:t>Front end of our system</a:t>
            </a:r>
            <a:endParaRPr sz="2800"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 sz="2800"/>
              <a:t>Both radars </a:t>
            </a:r>
            <a:r>
              <a:rPr lang="en-US" sz="2800"/>
              <a:t>flashed with TI binary files</a:t>
            </a:r>
            <a:endParaRPr sz="2800"/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SzPts val="2800"/>
              <a:buChar char="–"/>
            </a:pPr>
            <a:r>
              <a:rPr lang="en-US" sz="2800"/>
              <a:t>Out-of-Box (</a:t>
            </a:r>
            <a:r>
              <a:rPr lang="en-US"/>
              <a:t>Mouse Position</a:t>
            </a:r>
            <a:r>
              <a:rPr lang="en-US" sz="2800"/>
              <a:t>)</a:t>
            </a:r>
            <a:endParaRPr sz="2800"/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SzPts val="2800"/>
              <a:buChar char="–"/>
            </a:pPr>
            <a:r>
              <a:rPr lang="en-US" sz="2800"/>
              <a:t>Gesture ML (</a:t>
            </a:r>
            <a:r>
              <a:rPr lang="en-US"/>
              <a:t>Mouse Action</a:t>
            </a:r>
            <a:r>
              <a:rPr lang="en-US" sz="2800"/>
              <a:t>)</a:t>
            </a:r>
            <a:endParaRPr sz="2800"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 sz="2800"/>
              <a:t>Collected and decoded respective data</a:t>
            </a:r>
            <a:endParaRPr sz="2800"/>
          </a:p>
        </p:txBody>
      </p:sp>
      <p:grpSp>
        <p:nvGrpSpPr>
          <p:cNvPr id="122" name="Google Shape;122;p18"/>
          <p:cNvGrpSpPr/>
          <p:nvPr/>
        </p:nvGrpSpPr>
        <p:grpSpPr>
          <a:xfrm>
            <a:off x="1752503" y="4684794"/>
            <a:ext cx="966824" cy="2173213"/>
            <a:chOff x="338650" y="2418525"/>
            <a:chExt cx="1871151" cy="4242899"/>
          </a:xfrm>
        </p:grpSpPr>
        <p:pic>
          <p:nvPicPr>
            <p:cNvPr id="123" name="Google Shape;123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10800000">
              <a:off x="338650" y="2418525"/>
              <a:ext cx="1871151" cy="2121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4" name="Google Shape;124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>
              <a:off x="338650" y="4539975"/>
              <a:ext cx="1871151" cy="2121449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25" name="Google Shape;12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1917" y="5174778"/>
            <a:ext cx="1284708" cy="12790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41857" y="5453894"/>
            <a:ext cx="1170657" cy="520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3564" y="5074600"/>
            <a:ext cx="858497" cy="12790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76036" y="5453894"/>
            <a:ext cx="1170657" cy="520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736107" y="4890047"/>
            <a:ext cx="1784332" cy="7506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736107" y="5700768"/>
            <a:ext cx="1669998" cy="652886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8"/>
          <p:cNvSpPr txBox="1"/>
          <p:nvPr/>
        </p:nvSpPr>
        <p:spPr>
          <a:xfrm>
            <a:off x="3955300" y="4786725"/>
            <a:ext cx="3060300" cy="5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dk1"/>
                </a:solidFill>
              </a:rPr>
              <a:t>Data Parser</a:t>
            </a:r>
            <a:endParaRPr sz="1900">
              <a:solidFill>
                <a:schemeClr val="dk1"/>
              </a:solidFill>
            </a:endParaRPr>
          </a:p>
        </p:txBody>
      </p:sp>
      <p:sp>
        <p:nvSpPr>
          <p:cNvPr id="132" name="Google Shape;132;p18"/>
          <p:cNvSpPr txBox="1"/>
          <p:nvPr/>
        </p:nvSpPr>
        <p:spPr>
          <a:xfrm>
            <a:off x="1328800" y="4200588"/>
            <a:ext cx="5686800" cy="42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(2x) IWR6843AOPEVM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(2x) MMWAVEICBOOST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9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Hand Tracking on Pointer Radar</a:t>
            </a:r>
            <a:endParaRPr/>
          </a:p>
        </p:txBody>
      </p:sp>
      <p:pic>
        <p:nvPicPr>
          <p:cNvPr id="138" name="Google Shape;13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0213" y="2016002"/>
            <a:ext cx="5743575" cy="430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0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Raw UART Data Output</a:t>
            </a:r>
            <a:endParaRPr/>
          </a:p>
        </p:txBody>
      </p:sp>
      <p:pic>
        <p:nvPicPr>
          <p:cNvPr id="144" name="Google Shape;14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7725" y="1852877"/>
            <a:ext cx="6724650" cy="2981325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0"/>
          <p:cNvSpPr txBox="1"/>
          <p:nvPr/>
        </p:nvSpPr>
        <p:spPr>
          <a:xfrm>
            <a:off x="7496175" y="1714500"/>
            <a:ext cx="6381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</a:rPr>
              <a:t>…</a:t>
            </a:r>
            <a:endParaRPr sz="3200">
              <a:solidFill>
                <a:schemeClr val="dk1"/>
              </a:solidFill>
            </a:endParaRPr>
          </a:p>
        </p:txBody>
      </p:sp>
      <p:sp>
        <p:nvSpPr>
          <p:cNvPr id="146" name="Google Shape;146;p20"/>
          <p:cNvSpPr txBox="1"/>
          <p:nvPr/>
        </p:nvSpPr>
        <p:spPr>
          <a:xfrm>
            <a:off x="7496175" y="2190750"/>
            <a:ext cx="6381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</a:rPr>
              <a:t>…</a:t>
            </a:r>
            <a:endParaRPr sz="3200">
              <a:solidFill>
                <a:schemeClr val="dk1"/>
              </a:solidFill>
            </a:endParaRPr>
          </a:p>
        </p:txBody>
      </p:sp>
      <p:sp>
        <p:nvSpPr>
          <p:cNvPr id="147" name="Google Shape;147;p20"/>
          <p:cNvSpPr txBox="1"/>
          <p:nvPr/>
        </p:nvSpPr>
        <p:spPr>
          <a:xfrm>
            <a:off x="7496175" y="2571750"/>
            <a:ext cx="6381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</a:rPr>
              <a:t>…</a:t>
            </a:r>
            <a:endParaRPr sz="3200">
              <a:solidFill>
                <a:schemeClr val="dk1"/>
              </a:solidFill>
            </a:endParaRPr>
          </a:p>
        </p:txBody>
      </p:sp>
      <p:sp>
        <p:nvSpPr>
          <p:cNvPr id="148" name="Google Shape;148;p20"/>
          <p:cNvSpPr txBox="1"/>
          <p:nvPr/>
        </p:nvSpPr>
        <p:spPr>
          <a:xfrm>
            <a:off x="7496175" y="2971800"/>
            <a:ext cx="6381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</a:rPr>
              <a:t>…</a:t>
            </a:r>
            <a:endParaRPr sz="3200">
              <a:solidFill>
                <a:schemeClr val="dk1"/>
              </a:solidFill>
            </a:endParaRPr>
          </a:p>
        </p:txBody>
      </p:sp>
      <p:sp>
        <p:nvSpPr>
          <p:cNvPr id="149" name="Google Shape;149;p20"/>
          <p:cNvSpPr txBox="1"/>
          <p:nvPr/>
        </p:nvSpPr>
        <p:spPr>
          <a:xfrm>
            <a:off x="7496175" y="3419475"/>
            <a:ext cx="6381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</a:rPr>
              <a:t>…</a:t>
            </a:r>
            <a:endParaRPr sz="3200">
              <a:solidFill>
                <a:schemeClr val="dk1"/>
              </a:solidFill>
            </a:endParaRPr>
          </a:p>
        </p:txBody>
      </p:sp>
      <p:sp>
        <p:nvSpPr>
          <p:cNvPr id="150" name="Google Shape;150;p20"/>
          <p:cNvSpPr txBox="1"/>
          <p:nvPr/>
        </p:nvSpPr>
        <p:spPr>
          <a:xfrm>
            <a:off x="7496175" y="3867150"/>
            <a:ext cx="6381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</a:rPr>
              <a:t>…</a:t>
            </a:r>
            <a:endParaRPr sz="3200">
              <a:solidFill>
                <a:schemeClr val="dk1"/>
              </a:solidFill>
            </a:endParaRPr>
          </a:p>
        </p:txBody>
      </p:sp>
      <p:sp>
        <p:nvSpPr>
          <p:cNvPr id="151" name="Google Shape;151;p20"/>
          <p:cNvSpPr txBox="1"/>
          <p:nvPr/>
        </p:nvSpPr>
        <p:spPr>
          <a:xfrm>
            <a:off x="7496175" y="4243125"/>
            <a:ext cx="6381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</a:rPr>
              <a:t>…</a:t>
            </a:r>
            <a:endParaRPr sz="3200">
              <a:solidFill>
                <a:schemeClr val="dk1"/>
              </a:solidFill>
            </a:endParaRPr>
          </a:p>
        </p:txBody>
      </p:sp>
      <p:pic>
        <p:nvPicPr>
          <p:cNvPr id="152" name="Google Shape;15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00200" y="5066777"/>
            <a:ext cx="5943600" cy="107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1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Terminal Output</a:t>
            </a:r>
            <a:endParaRPr/>
          </a:p>
        </p:txBody>
      </p:sp>
      <p:pic>
        <p:nvPicPr>
          <p:cNvPr id="158" name="Google Shape;15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157677"/>
            <a:ext cx="3133548" cy="4700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33550" y="2157675"/>
            <a:ext cx="6010451" cy="2574481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1"/>
          <p:cNvSpPr txBox="1"/>
          <p:nvPr/>
        </p:nvSpPr>
        <p:spPr>
          <a:xfrm>
            <a:off x="47475" y="1743075"/>
            <a:ext cx="4476900" cy="4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</a:rPr>
              <a:t>Mouse Positioning Data</a:t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161" name="Google Shape;161;p21"/>
          <p:cNvSpPr txBox="1"/>
          <p:nvPr/>
        </p:nvSpPr>
        <p:spPr>
          <a:xfrm>
            <a:off x="5133975" y="1743075"/>
            <a:ext cx="4476900" cy="4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</a:rPr>
              <a:t>Gesture Data</a:t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162" name="Google Shape;162;p21"/>
          <p:cNvSpPr txBox="1"/>
          <p:nvPr/>
        </p:nvSpPr>
        <p:spPr>
          <a:xfrm>
            <a:off x="3133550" y="4829175"/>
            <a:ext cx="49626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100">
                <a:solidFill>
                  <a:schemeClr val="dk1"/>
                </a:solidFill>
              </a:rPr>
              <a:t>Pointer Data</a:t>
            </a:r>
            <a:endParaRPr b="1"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</a:rPr>
              <a:t>[# Points] | [Frame #]</a:t>
            </a:r>
            <a:endParaRPr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</a:rPr>
              <a:t>Point 1: [X, Y, Z]</a:t>
            </a:r>
            <a:endParaRPr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</a:rPr>
              <a:t>Point 2: [X, Y, Z]</a:t>
            </a:r>
            <a:endParaRPr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</a:rPr>
              <a:t>…</a:t>
            </a:r>
            <a:endParaRPr sz="2100">
              <a:solidFill>
                <a:schemeClr val="dk1"/>
              </a:solidFill>
            </a:endParaRPr>
          </a:p>
        </p:txBody>
      </p:sp>
      <p:sp>
        <p:nvSpPr>
          <p:cNvPr id="163" name="Google Shape;163;p21"/>
          <p:cNvSpPr txBox="1"/>
          <p:nvPr/>
        </p:nvSpPr>
        <p:spPr>
          <a:xfrm>
            <a:off x="6210125" y="4829175"/>
            <a:ext cx="49626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100">
                <a:solidFill>
                  <a:schemeClr val="dk1"/>
                </a:solidFill>
              </a:rPr>
              <a:t>Gesture</a:t>
            </a:r>
            <a:r>
              <a:rPr b="1" lang="en-US" sz="2100">
                <a:solidFill>
                  <a:schemeClr val="dk1"/>
                </a:solidFill>
              </a:rPr>
              <a:t> Data</a:t>
            </a:r>
            <a:endParaRPr b="1"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</a:rPr>
              <a:t>[Frame #]</a:t>
            </a:r>
            <a:endParaRPr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</a:rPr>
              <a:t>Features: [size 10]</a:t>
            </a:r>
            <a:endParaRPr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</a:rPr>
              <a:t>…</a:t>
            </a:r>
            <a:endParaRPr sz="2100">
              <a:solidFill>
                <a:schemeClr val="dk1"/>
              </a:solidFill>
            </a:endParaRPr>
          </a:p>
        </p:txBody>
      </p:sp>
      <p:cxnSp>
        <p:nvCxnSpPr>
          <p:cNvPr id="164" name="Google Shape;164;p21"/>
          <p:cNvCxnSpPr/>
          <p:nvPr/>
        </p:nvCxnSpPr>
        <p:spPr>
          <a:xfrm flipH="1">
            <a:off x="5981625" y="4857750"/>
            <a:ext cx="9600" cy="195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2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Gesture Recognition Work so Far</a:t>
            </a:r>
            <a:endParaRPr/>
          </a:p>
        </p:txBody>
      </p:sp>
      <p:sp>
        <p:nvSpPr>
          <p:cNvPr id="170" name="Google Shape;170;p22"/>
          <p:cNvSpPr txBox="1"/>
          <p:nvPr>
            <p:ph idx="1" type="body"/>
          </p:nvPr>
        </p:nvSpPr>
        <p:spPr>
          <a:xfrm>
            <a:off x="457200" y="2049270"/>
            <a:ext cx="8229600" cy="4077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68300" lvl="0" marL="457200" rtl="0" algn="l">
              <a:spcBef>
                <a:spcPts val="360"/>
              </a:spcBef>
              <a:spcAft>
                <a:spcPts val="0"/>
              </a:spcAft>
              <a:buSzPts val="2200"/>
              <a:buChar char="•"/>
            </a:pPr>
            <a:r>
              <a:rPr lang="en-US" sz="2200"/>
              <a:t>Choose two low x-y motion gestures to minimize interference with hand tracking.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-US" sz="2200"/>
              <a:t>Used the same features as TI’s model to train our CNN model (~97% accurate).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-US" sz="2200"/>
              <a:t>Our approach used 40 frame </a:t>
            </a:r>
            <a:r>
              <a:rPr lang="en-US" sz="2200"/>
              <a:t>snippets</a:t>
            </a:r>
            <a:r>
              <a:rPr lang="en-US" sz="2200"/>
              <a:t> to train the model (~1.4 seconds).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-US" sz="2200"/>
              <a:t>The current model was trained at a max range of ~1½ ft.</a:t>
            </a:r>
            <a:endParaRPr sz="22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3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Gestures</a:t>
            </a:r>
            <a:endParaRPr/>
          </a:p>
        </p:txBody>
      </p:sp>
      <p:sp>
        <p:nvSpPr>
          <p:cNvPr id="176" name="Google Shape;176;p23"/>
          <p:cNvSpPr txBox="1"/>
          <p:nvPr>
            <p:ph idx="1" type="body"/>
          </p:nvPr>
        </p:nvSpPr>
        <p:spPr>
          <a:xfrm>
            <a:off x="457200" y="2049275"/>
            <a:ext cx="4157400" cy="995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Gesture [1] (L-Clk)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Shine Gesture</a:t>
            </a:r>
            <a:endParaRPr/>
          </a:p>
        </p:txBody>
      </p:sp>
      <p:pic>
        <p:nvPicPr>
          <p:cNvPr id="177" name="Google Shape;177;p23"/>
          <p:cNvPicPr preferRelativeResize="0"/>
          <p:nvPr/>
        </p:nvPicPr>
        <p:blipFill rotWithShape="1">
          <a:blip r:embed="rId3">
            <a:alphaModFix/>
          </a:blip>
          <a:srcRect b="0" l="22009" r="22787" t="0"/>
          <a:stretch/>
        </p:blipFill>
        <p:spPr>
          <a:xfrm>
            <a:off x="1203625" y="3229096"/>
            <a:ext cx="1464622" cy="1727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00345" y="3044950"/>
            <a:ext cx="1371655" cy="1989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36125" y="4000753"/>
            <a:ext cx="532101" cy="51391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3"/>
          <p:cNvSpPr txBox="1"/>
          <p:nvPr>
            <p:ph idx="1" type="body"/>
          </p:nvPr>
        </p:nvSpPr>
        <p:spPr>
          <a:xfrm>
            <a:off x="4748875" y="2049263"/>
            <a:ext cx="4157400" cy="4077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Gesture [2] (R-Clk)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Push Gesture</a:t>
            </a:r>
            <a:endParaRPr/>
          </a:p>
        </p:txBody>
      </p:sp>
      <p:pic>
        <p:nvPicPr>
          <p:cNvPr id="181" name="Google Shape;181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170575" y="3318800"/>
            <a:ext cx="2095500" cy="209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flipH="1">
            <a:off x="4957075" y="3305825"/>
            <a:ext cx="1871151" cy="2121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0800000">
            <a:off x="6709100" y="4097125"/>
            <a:ext cx="538849" cy="538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3"/>
          <p:cNvPicPr preferRelativeResize="0"/>
          <p:nvPr/>
        </p:nvPicPr>
        <p:blipFill rotWithShape="1">
          <a:blip r:embed="rId4">
            <a:alphaModFix/>
          </a:blip>
          <a:srcRect b="0" l="16107" r="0" t="0"/>
          <a:stretch/>
        </p:blipFill>
        <p:spPr>
          <a:xfrm>
            <a:off x="78349" y="3141500"/>
            <a:ext cx="1057400" cy="1892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6725" y="4000753"/>
            <a:ext cx="532101" cy="5139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1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